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2" r:id="rId20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7FE9C-8A92-4D21-9AC0-39E5BC54BA1F}" type="datetimeFigureOut">
              <a:rPr lang="en-ID" smtClean="0"/>
              <a:t>09/06/2022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3D06-D769-4B88-8A4F-1A146EEDD09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92118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7FE9C-8A92-4D21-9AC0-39E5BC54BA1F}" type="datetimeFigureOut">
              <a:rPr lang="en-ID" smtClean="0"/>
              <a:t>09/06/2022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3D06-D769-4B88-8A4F-1A146EEDD09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4075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7FE9C-8A92-4D21-9AC0-39E5BC54BA1F}" type="datetimeFigureOut">
              <a:rPr lang="en-ID" smtClean="0"/>
              <a:t>09/06/2022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3D06-D769-4B88-8A4F-1A146EEDD09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69822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7FE9C-8A92-4D21-9AC0-39E5BC54BA1F}" type="datetimeFigureOut">
              <a:rPr lang="en-ID" smtClean="0"/>
              <a:t>09/06/2022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3D06-D769-4B88-8A4F-1A146EEDD09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5529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7FE9C-8A92-4D21-9AC0-39E5BC54BA1F}" type="datetimeFigureOut">
              <a:rPr lang="en-ID" smtClean="0"/>
              <a:t>09/06/2022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3D06-D769-4B88-8A4F-1A146EEDD09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88293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7FE9C-8A92-4D21-9AC0-39E5BC54BA1F}" type="datetimeFigureOut">
              <a:rPr lang="en-ID" smtClean="0"/>
              <a:t>09/06/2022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3D06-D769-4B88-8A4F-1A146EEDD09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5037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7FE9C-8A92-4D21-9AC0-39E5BC54BA1F}" type="datetimeFigureOut">
              <a:rPr lang="en-ID" smtClean="0"/>
              <a:t>09/06/2022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3D06-D769-4B88-8A4F-1A146EEDD09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58223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7FE9C-8A92-4D21-9AC0-39E5BC54BA1F}" type="datetimeFigureOut">
              <a:rPr lang="en-ID" smtClean="0"/>
              <a:t>09/06/2022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3D06-D769-4B88-8A4F-1A146EEDD09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58098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7FE9C-8A92-4D21-9AC0-39E5BC54BA1F}" type="datetimeFigureOut">
              <a:rPr lang="en-ID" smtClean="0"/>
              <a:t>09/06/2022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3D06-D769-4B88-8A4F-1A146EEDD09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31919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7FE9C-8A92-4D21-9AC0-39E5BC54BA1F}" type="datetimeFigureOut">
              <a:rPr lang="en-ID" smtClean="0"/>
              <a:t>09/06/2022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3D06-D769-4B88-8A4F-1A146EEDD09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16779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7FE9C-8A92-4D21-9AC0-39E5BC54BA1F}" type="datetimeFigureOut">
              <a:rPr lang="en-ID" smtClean="0"/>
              <a:t>09/06/2022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93D06-D769-4B88-8A4F-1A146EEDD09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5149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7FE9C-8A92-4D21-9AC0-39E5BC54BA1F}" type="datetimeFigureOut">
              <a:rPr lang="en-ID" smtClean="0"/>
              <a:t>09/06/2022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93D06-D769-4B88-8A4F-1A146EEDD09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08150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Relationship Id="rId4" Type="http://schemas.microsoft.com/office/2007/relationships/hdphoto" Target="../media/hdphoto1.wdp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 /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3.png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 /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5.png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 /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7.png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 /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19.png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 /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1.png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 /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 /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 /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25.png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7.png" /><Relationship Id="rId4" Type="http://schemas.openxmlformats.org/officeDocument/2006/relationships/image" Target="../media/image6.png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552297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5522976"/>
            <a:ext cx="9906000" cy="1335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 dirty="0">
              <a:solidFill>
                <a:schemeClr val="tx1"/>
              </a:solidFill>
              <a:latin typeface="Bodoni MT Black" panose="02070A03080606020203" pitchFamily="18" charset="0"/>
            </a:endParaRPr>
          </a:p>
          <a:p>
            <a:pPr algn="ctr"/>
            <a:r>
              <a:rPr lang="en-ID" sz="2200" dirty="0">
                <a:solidFill>
                  <a:schemeClr val="tx1"/>
                </a:solidFill>
                <a:latin typeface="Bodoni MT Black" panose="02070A03080606020203" pitchFamily="18" charset="0"/>
              </a:rPr>
              <a:t>DINAS PERUMAHAN DAN KAWASAN PERMUKIMAN</a:t>
            </a:r>
          </a:p>
          <a:p>
            <a:pPr algn="ctr"/>
            <a:r>
              <a:rPr lang="en-ID" sz="2200" dirty="0">
                <a:solidFill>
                  <a:schemeClr val="tx1"/>
                </a:solidFill>
                <a:latin typeface="Bodoni MT Black" panose="02070A03080606020203" pitchFamily="18" charset="0"/>
              </a:rPr>
              <a:t>PROVINSI SUMATERA UTARA</a:t>
            </a:r>
          </a:p>
          <a:p>
            <a:pPr algn="ctr"/>
            <a:r>
              <a:rPr lang="en-ID" sz="1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Jalan</a:t>
            </a:r>
            <a:r>
              <a:rPr lang="en-ID" sz="1400" dirty="0">
                <a:solidFill>
                  <a:schemeClr val="tx1"/>
                </a:solidFill>
                <a:latin typeface="Arial Narrow" panose="020B0606020202030204" pitchFamily="34" charset="0"/>
              </a:rPr>
              <a:t> Abdul </a:t>
            </a:r>
            <a:r>
              <a:rPr lang="en-ID" sz="1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Haris</a:t>
            </a:r>
            <a:r>
              <a:rPr lang="en-ID" sz="1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Nasution</a:t>
            </a:r>
            <a:r>
              <a:rPr lang="en-ID" sz="1400" dirty="0">
                <a:solidFill>
                  <a:schemeClr val="tx1"/>
                </a:solidFill>
                <a:latin typeface="Arial Narrow" panose="020B0606020202030204" pitchFamily="34" charset="0"/>
              </a:rPr>
              <a:t> No. 20, </a:t>
            </a:r>
            <a:r>
              <a:rPr lang="en-ID" sz="1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Pangkalan</a:t>
            </a:r>
            <a:r>
              <a:rPr lang="en-ID" sz="1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Mahsyur</a:t>
            </a:r>
            <a:r>
              <a:rPr lang="en-ID" sz="1400" dirty="0">
                <a:solidFill>
                  <a:schemeClr val="tx1"/>
                </a:solidFill>
                <a:latin typeface="Arial Narrow" panose="020B0606020202030204" pitchFamily="34" charset="0"/>
              </a:rPr>
              <a:t>, Medan</a:t>
            </a:r>
          </a:p>
          <a:p>
            <a:pPr algn="ctr"/>
            <a:r>
              <a:rPr lang="en-ID" sz="2400" dirty="0">
                <a:solidFill>
                  <a:schemeClr val="tx1"/>
                </a:solidFill>
                <a:latin typeface="Bodoni MT Black" panose="02070A03080606020203" pitchFamily="18" charset="0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906000" cy="5522976"/>
          </a:xfrm>
          <a:prstGeom prst="rect">
            <a:avLst/>
          </a:prstGeom>
          <a:solidFill>
            <a:schemeClr val="tx2">
              <a:lumMod val="20000"/>
              <a:lumOff val="80000"/>
              <a:alpha val="5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906000" cy="84124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“ KEBIJAKAN PENANGGULANGAN KEMISKINAN 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82128" y="841248"/>
            <a:ext cx="2313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b="1" dirty="0">
                <a:latin typeface="Arial Narrow" panose="020B0606020202030204" pitchFamily="34" charset="0"/>
              </a:rPr>
              <a:t>Medan, 6 </a:t>
            </a:r>
            <a:r>
              <a:rPr lang="en-ID" b="1" dirty="0" err="1">
                <a:latin typeface="Arial Narrow" panose="020B0606020202030204" pitchFamily="34" charset="0"/>
              </a:rPr>
              <a:t>Juni</a:t>
            </a:r>
            <a:r>
              <a:rPr lang="en-ID" b="1" dirty="0">
                <a:latin typeface="Arial Narrow" panose="020B0606020202030204" pitchFamily="34" charset="0"/>
              </a:rPr>
              <a:t> 2022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81912" y="4023360"/>
            <a:ext cx="6967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b="1" dirty="0" err="1">
                <a:latin typeface="Arial Narrow" panose="020B0606020202030204" pitchFamily="34" charset="0"/>
              </a:rPr>
              <a:t>Oleh</a:t>
            </a:r>
            <a:r>
              <a:rPr lang="en-ID" b="1" dirty="0">
                <a:latin typeface="Arial Narrow" panose="020B0606020202030204" pitchFamily="34" charset="0"/>
              </a:rPr>
              <a:t> :</a:t>
            </a:r>
          </a:p>
          <a:p>
            <a:pPr algn="ctr"/>
            <a:r>
              <a:rPr lang="en-ID" b="1" dirty="0">
                <a:latin typeface="Arial Narrow" panose="020B0606020202030204" pitchFamily="34" charset="0"/>
              </a:rPr>
              <a:t>Ir. SUPRYANTO, MM</a:t>
            </a:r>
          </a:p>
          <a:p>
            <a:pPr algn="ctr"/>
            <a:r>
              <a:rPr lang="en-ID" b="1" dirty="0">
                <a:latin typeface="Arial Narrow" panose="020B0606020202030204" pitchFamily="34" charset="0"/>
              </a:rPr>
              <a:t>KEPALA DINAS PERUMAHAN DAN KAWASAN PERMUKIMAN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1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5537818"/>
            <a:ext cx="896112" cy="112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047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208776"/>
            <a:ext cx="9906000" cy="6492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906000" cy="90879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PROGRAM/KEGIATAN DALAM PENANGGULANGAN KEMISKINAN</a:t>
            </a:r>
          </a:p>
          <a:p>
            <a:pPr algn="ctr"/>
            <a:r>
              <a:rPr lang="en-ID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DINAS PERUMAHAN DAN KAWASAN PERMUKIMAN</a:t>
            </a:r>
          </a:p>
        </p:txBody>
      </p:sp>
      <p:sp>
        <p:nvSpPr>
          <p:cNvPr id="4" name="Rectangle 3"/>
          <p:cNvSpPr/>
          <p:nvPr/>
        </p:nvSpPr>
        <p:spPr>
          <a:xfrm>
            <a:off x="512064" y="1624507"/>
            <a:ext cx="9162288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ID" sz="2800" dirty="0">
                <a:latin typeface="Arial Narrow" panose="020B0606020202030204" pitchFamily="34" charset="0"/>
              </a:rPr>
              <a:t>PEMBANGUNAN/REHABILITASI RUMAH TIDAK LAYAK HUNI</a:t>
            </a:r>
          </a:p>
        </p:txBody>
      </p:sp>
      <p:sp>
        <p:nvSpPr>
          <p:cNvPr id="7" name="Striped Right Arrow 6"/>
          <p:cNvSpPr/>
          <p:nvPr/>
        </p:nvSpPr>
        <p:spPr>
          <a:xfrm rot="5400000">
            <a:off x="3968496" y="1905411"/>
            <a:ext cx="1115568" cy="1600200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Rectangle 8"/>
          <p:cNvSpPr/>
          <p:nvPr/>
        </p:nvSpPr>
        <p:spPr>
          <a:xfrm>
            <a:off x="371856" y="3331056"/>
            <a:ext cx="9162288" cy="163121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ID" sz="2800" dirty="0" err="1">
                <a:latin typeface="Arial Narrow" panose="020B0606020202030204" pitchFamily="34" charset="0"/>
              </a:rPr>
              <a:t>Merupakan</a:t>
            </a:r>
            <a:r>
              <a:rPr lang="en-ID" sz="2800" dirty="0">
                <a:latin typeface="Arial Narrow" panose="020B0606020202030204" pitchFamily="34" charset="0"/>
              </a:rPr>
              <a:t> </a:t>
            </a:r>
            <a:r>
              <a:rPr lang="en-ID" sz="2800" dirty="0" err="1">
                <a:latin typeface="Arial Narrow" panose="020B0606020202030204" pitchFamily="34" charset="0"/>
              </a:rPr>
              <a:t>Kebijakan</a:t>
            </a:r>
            <a:r>
              <a:rPr lang="en-ID" sz="2800" dirty="0">
                <a:latin typeface="Arial Narrow" panose="020B0606020202030204" pitchFamily="34" charset="0"/>
              </a:rPr>
              <a:t> </a:t>
            </a:r>
            <a:r>
              <a:rPr lang="en-ID" sz="2800" dirty="0" err="1">
                <a:latin typeface="Arial Narrow" panose="020B0606020202030204" pitchFamily="34" charset="0"/>
              </a:rPr>
              <a:t>dan</a:t>
            </a:r>
            <a:r>
              <a:rPr lang="en-ID" sz="2800" dirty="0">
                <a:latin typeface="Arial Narrow" panose="020B0606020202030204" pitchFamily="34" charset="0"/>
              </a:rPr>
              <a:t> </a:t>
            </a:r>
            <a:r>
              <a:rPr lang="en-ID" sz="2800" dirty="0" err="1">
                <a:latin typeface="Arial Narrow" panose="020B0606020202030204" pitchFamily="34" charset="0"/>
              </a:rPr>
              <a:t>Strategi</a:t>
            </a:r>
            <a:r>
              <a:rPr lang="en-ID" sz="2800" dirty="0">
                <a:latin typeface="Arial Narrow" panose="020B0606020202030204" pitchFamily="34" charset="0"/>
              </a:rPr>
              <a:t> </a:t>
            </a:r>
            <a:r>
              <a:rPr lang="en-ID" sz="2800" dirty="0" err="1">
                <a:latin typeface="Arial Narrow" panose="020B0606020202030204" pitchFamily="34" charset="0"/>
              </a:rPr>
              <a:t>dalam</a:t>
            </a:r>
            <a:r>
              <a:rPr lang="en-ID" sz="2800" dirty="0">
                <a:latin typeface="Arial Narrow" panose="020B0606020202030204" pitchFamily="34" charset="0"/>
              </a:rPr>
              <a:t> </a:t>
            </a:r>
            <a:r>
              <a:rPr lang="en-ID" sz="4400" b="1" dirty="0" err="1">
                <a:latin typeface="Arial Narrow" panose="020B0606020202030204" pitchFamily="34" charset="0"/>
              </a:rPr>
              <a:t>Penanggulangan</a:t>
            </a:r>
            <a:r>
              <a:rPr lang="en-ID" sz="4400" b="1" dirty="0">
                <a:latin typeface="Arial Narrow" panose="020B0606020202030204" pitchFamily="34" charset="0"/>
              </a:rPr>
              <a:t> </a:t>
            </a:r>
            <a:r>
              <a:rPr lang="en-ID" sz="4400" b="1" dirty="0" err="1">
                <a:latin typeface="Arial Narrow" panose="020B0606020202030204" pitchFamily="34" charset="0"/>
              </a:rPr>
              <a:t>Kemiskinan</a:t>
            </a:r>
            <a:r>
              <a:rPr lang="en-ID" sz="2800" dirty="0">
                <a:latin typeface="Arial Narrow" panose="020B0606020202030204" pitchFamily="34" charset="0"/>
              </a:rPr>
              <a:t> di </a:t>
            </a:r>
            <a:r>
              <a:rPr lang="en-ID" sz="2800" dirty="0" err="1">
                <a:latin typeface="Arial Narrow" panose="020B0606020202030204" pitchFamily="34" charset="0"/>
              </a:rPr>
              <a:t>Provinsi</a:t>
            </a:r>
            <a:r>
              <a:rPr lang="en-ID" sz="2800" dirty="0">
                <a:latin typeface="Arial Narrow" panose="020B0606020202030204" pitchFamily="34" charset="0"/>
              </a:rPr>
              <a:t> Sumatera Utara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969" y="4352924"/>
            <a:ext cx="2166823" cy="2166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696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208776"/>
            <a:ext cx="9906000" cy="6492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906000" cy="138074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3600" b="1" dirty="0">
                <a:solidFill>
                  <a:schemeClr val="tx1"/>
                </a:solidFill>
                <a:latin typeface="Arial Narrow" panose="020B0606020202030204" pitchFamily="34" charset="0"/>
              </a:rPr>
              <a:t>DATABASE/ANGKA </a:t>
            </a:r>
          </a:p>
          <a:p>
            <a:pPr algn="ctr"/>
            <a:r>
              <a:rPr lang="en-ID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PEMBANGUNAN/REHABILITASI RTLH </a:t>
            </a:r>
          </a:p>
          <a:p>
            <a:pPr algn="ctr"/>
            <a:r>
              <a:rPr lang="en-ID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TA. 2012 </a:t>
            </a:r>
            <a:r>
              <a:rPr lang="en-ID" sz="2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s.d</a:t>
            </a:r>
            <a:r>
              <a:rPr lang="en-ID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 TA. 2022 (KONDISI EXISTING)</a:t>
            </a:r>
          </a:p>
        </p:txBody>
      </p:sp>
      <p:sp>
        <p:nvSpPr>
          <p:cNvPr id="4" name="Rectangle 3"/>
          <p:cNvSpPr/>
          <p:nvPr/>
        </p:nvSpPr>
        <p:spPr>
          <a:xfrm>
            <a:off x="512064" y="1624507"/>
            <a:ext cx="9162288" cy="98488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ID" sz="2800" b="1" u="sng" dirty="0">
                <a:latin typeface="Arial Narrow" panose="020B0606020202030204" pitchFamily="34" charset="0"/>
              </a:rPr>
              <a:t>PROGRAM KAWASAN PERMUKIMAN</a:t>
            </a:r>
          </a:p>
          <a:p>
            <a:r>
              <a:rPr lang="en-ID" sz="1400" b="1" dirty="0">
                <a:latin typeface="Arial Narrow" panose="020B0606020202030204" pitchFamily="34" charset="0"/>
              </a:rPr>
              <a:t>KEGIATAN</a:t>
            </a:r>
            <a:r>
              <a:rPr lang="en-ID" sz="1600" b="1" dirty="0">
                <a:latin typeface="Arial Narrow" panose="020B0606020202030204" pitchFamily="34" charset="0"/>
              </a:rPr>
              <a:t> </a:t>
            </a:r>
            <a:r>
              <a:rPr lang="en-ID" sz="1400" b="1" dirty="0">
                <a:latin typeface="Arial Narrow" panose="020B0606020202030204" pitchFamily="34" charset="0"/>
              </a:rPr>
              <a:t>PENINGKATAN KUALITAS KAWASAN PERMUKIMAN KUMUH DENGAN LUAS 10 (SEPULUH) HA SAMPAI DENGAN</a:t>
            </a:r>
          </a:p>
          <a:p>
            <a:r>
              <a:rPr lang="it-IT" sz="1400" b="1" dirty="0">
                <a:latin typeface="Arial Narrow" panose="020B0606020202030204" pitchFamily="34" charset="0"/>
              </a:rPr>
              <a:t>DI BAWAH 15 (LIMA BELAS) HA</a:t>
            </a:r>
            <a:endParaRPr lang="en-ID" sz="2000" b="1" dirty="0">
              <a:latin typeface="Arial Narrow" panose="020B0606020202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961" y="15468"/>
            <a:ext cx="1609039" cy="16090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853" y="2609392"/>
            <a:ext cx="4215003" cy="344638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7527" y="2894309"/>
            <a:ext cx="5076825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0295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208776"/>
            <a:ext cx="9906000" cy="6492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906000" cy="138074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3600" b="1" dirty="0">
                <a:solidFill>
                  <a:schemeClr val="tx1"/>
                </a:solidFill>
                <a:latin typeface="Arial Narrow" panose="020B0606020202030204" pitchFamily="34" charset="0"/>
              </a:rPr>
              <a:t>DATABASE/ANGKA </a:t>
            </a:r>
          </a:p>
          <a:p>
            <a:pPr algn="ctr"/>
            <a:r>
              <a:rPr lang="en-ID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PEMBANGUNAN/REHABILITASI RTLH </a:t>
            </a:r>
          </a:p>
          <a:p>
            <a:pPr algn="ctr"/>
            <a:r>
              <a:rPr lang="en-ID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TA. 2012 </a:t>
            </a:r>
            <a:r>
              <a:rPr lang="en-ID" sz="2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s.d</a:t>
            </a:r>
            <a:r>
              <a:rPr lang="en-ID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 TA. 2022 (KONDISI EXISTING)</a:t>
            </a:r>
          </a:p>
        </p:txBody>
      </p:sp>
      <p:sp>
        <p:nvSpPr>
          <p:cNvPr id="4" name="Rectangle 3"/>
          <p:cNvSpPr/>
          <p:nvPr/>
        </p:nvSpPr>
        <p:spPr>
          <a:xfrm>
            <a:off x="512064" y="1624507"/>
            <a:ext cx="9162288" cy="98488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ID" sz="2800" b="1" u="sng" dirty="0">
                <a:latin typeface="Arial Narrow" panose="020B0606020202030204" pitchFamily="34" charset="0"/>
              </a:rPr>
              <a:t>PROGRAM KAWASAN PERMUKIMAN</a:t>
            </a:r>
          </a:p>
          <a:p>
            <a:r>
              <a:rPr lang="en-ID" sz="1400" b="1" dirty="0">
                <a:latin typeface="Arial Narrow" panose="020B0606020202030204" pitchFamily="34" charset="0"/>
              </a:rPr>
              <a:t>KEGIATAN</a:t>
            </a:r>
            <a:r>
              <a:rPr lang="en-ID" sz="1600" b="1" dirty="0">
                <a:latin typeface="Arial Narrow" panose="020B0606020202030204" pitchFamily="34" charset="0"/>
              </a:rPr>
              <a:t> </a:t>
            </a:r>
            <a:r>
              <a:rPr lang="en-ID" sz="1400" b="1" dirty="0">
                <a:latin typeface="Arial Narrow" panose="020B0606020202030204" pitchFamily="34" charset="0"/>
              </a:rPr>
              <a:t>PENINGKATAN KUALITAS KAWASAN PERMUKIMAN KUMUH DENGAN LUAS 10 (SEPULUH) HA SAMPAI DENGAN</a:t>
            </a:r>
          </a:p>
          <a:p>
            <a:r>
              <a:rPr lang="it-IT" sz="1400" b="1" dirty="0">
                <a:latin typeface="Arial Narrow" panose="020B0606020202030204" pitchFamily="34" charset="0"/>
              </a:rPr>
              <a:t>DI BAWAH 15 (LIMA BELAS) HA</a:t>
            </a:r>
            <a:endParaRPr lang="en-ID" sz="2000" b="1" dirty="0">
              <a:latin typeface="Arial Narrow" panose="020B0606020202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961" y="15468"/>
            <a:ext cx="1609039" cy="160903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179" y="2853155"/>
            <a:ext cx="4703445" cy="26003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3208" y="2773603"/>
            <a:ext cx="4465892" cy="305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221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208776"/>
            <a:ext cx="9906000" cy="6492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906000" cy="138074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3600" b="1" dirty="0">
                <a:solidFill>
                  <a:schemeClr val="tx1"/>
                </a:solidFill>
                <a:latin typeface="Arial Narrow" panose="020B0606020202030204" pitchFamily="34" charset="0"/>
              </a:rPr>
              <a:t>DATABASE/ANGKA </a:t>
            </a:r>
          </a:p>
          <a:p>
            <a:pPr algn="ctr"/>
            <a:r>
              <a:rPr lang="en-ID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PEMBANGUNAN/REHABILITASI RTLH </a:t>
            </a:r>
          </a:p>
          <a:p>
            <a:pPr algn="ctr"/>
            <a:r>
              <a:rPr lang="en-ID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TA. 2012 </a:t>
            </a:r>
            <a:r>
              <a:rPr lang="en-ID" sz="2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s.d</a:t>
            </a:r>
            <a:r>
              <a:rPr lang="en-ID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 TA. 2022 (KONDISI EXISTING)</a:t>
            </a:r>
          </a:p>
        </p:txBody>
      </p:sp>
      <p:sp>
        <p:nvSpPr>
          <p:cNvPr id="4" name="Rectangle 3"/>
          <p:cNvSpPr/>
          <p:nvPr/>
        </p:nvSpPr>
        <p:spPr>
          <a:xfrm>
            <a:off x="512064" y="1624507"/>
            <a:ext cx="9162288" cy="98488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ID" sz="2800" b="1" u="sng" dirty="0">
                <a:latin typeface="Arial Narrow" panose="020B0606020202030204" pitchFamily="34" charset="0"/>
              </a:rPr>
              <a:t>PROGRAM KAWASAN PERMUKIMAN</a:t>
            </a:r>
          </a:p>
          <a:p>
            <a:r>
              <a:rPr lang="en-ID" sz="1400" b="1" dirty="0">
                <a:latin typeface="Arial Narrow" panose="020B0606020202030204" pitchFamily="34" charset="0"/>
              </a:rPr>
              <a:t>KEGIATAN</a:t>
            </a:r>
            <a:r>
              <a:rPr lang="en-ID" sz="1600" b="1" dirty="0">
                <a:latin typeface="Arial Narrow" panose="020B0606020202030204" pitchFamily="34" charset="0"/>
              </a:rPr>
              <a:t> </a:t>
            </a:r>
            <a:r>
              <a:rPr lang="en-ID" sz="1400" b="1" dirty="0">
                <a:latin typeface="Arial Narrow" panose="020B0606020202030204" pitchFamily="34" charset="0"/>
              </a:rPr>
              <a:t>PENINGKATAN KUALITAS KAWASAN PERMUKIMAN KUMUH DENGAN LUAS 10 (SEPULUH) HA SAMPAI DENGAN</a:t>
            </a:r>
          </a:p>
          <a:p>
            <a:r>
              <a:rPr lang="it-IT" sz="1400" b="1" dirty="0">
                <a:latin typeface="Arial Narrow" panose="020B0606020202030204" pitchFamily="34" charset="0"/>
              </a:rPr>
              <a:t>DI BAWAH 15 (LIMA BELAS) HA</a:t>
            </a:r>
            <a:endParaRPr lang="en-ID" sz="2000" b="1" dirty="0">
              <a:latin typeface="Arial Narrow" panose="020B0606020202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961" y="15468"/>
            <a:ext cx="1609039" cy="16090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" y="3107513"/>
            <a:ext cx="4370832" cy="2857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3202763"/>
            <a:ext cx="4663098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724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208776"/>
            <a:ext cx="9906000" cy="6492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906000" cy="138074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3600" b="1" dirty="0">
                <a:solidFill>
                  <a:schemeClr val="tx1"/>
                </a:solidFill>
                <a:latin typeface="Arial Narrow" panose="020B0606020202030204" pitchFamily="34" charset="0"/>
              </a:rPr>
              <a:t>DATABASE/ANGKA </a:t>
            </a:r>
          </a:p>
          <a:p>
            <a:pPr algn="ctr"/>
            <a:r>
              <a:rPr lang="en-ID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PEMBANGUNAN/REHABILITASI RTLH </a:t>
            </a:r>
          </a:p>
          <a:p>
            <a:pPr algn="ctr"/>
            <a:r>
              <a:rPr lang="en-ID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TA. 2012 </a:t>
            </a:r>
            <a:r>
              <a:rPr lang="en-ID" sz="2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s.d</a:t>
            </a:r>
            <a:r>
              <a:rPr lang="en-ID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 TA. 2022 (KONDISI EXISTING)</a:t>
            </a:r>
          </a:p>
        </p:txBody>
      </p:sp>
      <p:sp>
        <p:nvSpPr>
          <p:cNvPr id="4" name="Rectangle 3"/>
          <p:cNvSpPr/>
          <p:nvPr/>
        </p:nvSpPr>
        <p:spPr>
          <a:xfrm>
            <a:off x="512064" y="1624507"/>
            <a:ext cx="9162288" cy="98488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ID" sz="2800" b="1" u="sng" dirty="0">
                <a:latin typeface="Arial Narrow" panose="020B0606020202030204" pitchFamily="34" charset="0"/>
              </a:rPr>
              <a:t>PROGRAM KAWASAN PERMUKIMAN</a:t>
            </a:r>
          </a:p>
          <a:p>
            <a:r>
              <a:rPr lang="en-ID" sz="1400" b="1" dirty="0">
                <a:latin typeface="Arial Narrow" panose="020B0606020202030204" pitchFamily="34" charset="0"/>
              </a:rPr>
              <a:t>KEGIATAN</a:t>
            </a:r>
            <a:r>
              <a:rPr lang="en-ID" sz="1600" b="1" dirty="0">
                <a:latin typeface="Arial Narrow" panose="020B0606020202030204" pitchFamily="34" charset="0"/>
              </a:rPr>
              <a:t> </a:t>
            </a:r>
            <a:r>
              <a:rPr lang="en-ID" sz="1400" b="1" dirty="0">
                <a:latin typeface="Arial Narrow" panose="020B0606020202030204" pitchFamily="34" charset="0"/>
              </a:rPr>
              <a:t>PENINGKATAN KUALITAS KAWASAN PERMUKIMAN KUMUH DENGAN LUAS 10 (SEPULUH) HA SAMPAI DENGAN</a:t>
            </a:r>
          </a:p>
          <a:p>
            <a:r>
              <a:rPr lang="it-IT" sz="1400" b="1" dirty="0">
                <a:latin typeface="Arial Narrow" panose="020B0606020202030204" pitchFamily="34" charset="0"/>
              </a:rPr>
              <a:t>DI BAWAH 15 (LIMA BELAS) HA</a:t>
            </a:r>
            <a:endParaRPr lang="en-ID" sz="2000" b="1" dirty="0">
              <a:latin typeface="Arial Narrow" panose="020B0606020202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961" y="15468"/>
            <a:ext cx="1609039" cy="160903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887" y="2853155"/>
            <a:ext cx="4557141" cy="3238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8616" y="2752344"/>
            <a:ext cx="4844796" cy="345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12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208776"/>
            <a:ext cx="9906000" cy="6492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906000" cy="138074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3600" b="1" dirty="0">
                <a:solidFill>
                  <a:schemeClr val="tx1"/>
                </a:solidFill>
                <a:latin typeface="Arial Narrow" panose="020B0606020202030204" pitchFamily="34" charset="0"/>
              </a:rPr>
              <a:t>DATABASE/ANGKA </a:t>
            </a:r>
          </a:p>
          <a:p>
            <a:pPr algn="ctr"/>
            <a:r>
              <a:rPr lang="en-ID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PEMBANGUNAN/REHABILITASI RTLH </a:t>
            </a:r>
          </a:p>
          <a:p>
            <a:pPr algn="ctr"/>
            <a:r>
              <a:rPr lang="en-ID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TA. 2012 </a:t>
            </a:r>
            <a:r>
              <a:rPr lang="en-ID" sz="2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s.d</a:t>
            </a:r>
            <a:r>
              <a:rPr lang="en-ID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 TA. 2022 (KONDISI EXISTING)</a:t>
            </a:r>
          </a:p>
        </p:txBody>
      </p:sp>
      <p:sp>
        <p:nvSpPr>
          <p:cNvPr id="4" name="Rectangle 3"/>
          <p:cNvSpPr/>
          <p:nvPr/>
        </p:nvSpPr>
        <p:spPr>
          <a:xfrm>
            <a:off x="512064" y="1624507"/>
            <a:ext cx="9162288" cy="98488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ID" sz="2800" b="1" u="sng" dirty="0">
                <a:latin typeface="Arial Narrow" panose="020B0606020202030204" pitchFamily="34" charset="0"/>
              </a:rPr>
              <a:t>PROGRAM KAWASAN PERMUKIMAN</a:t>
            </a:r>
          </a:p>
          <a:p>
            <a:r>
              <a:rPr lang="en-ID" sz="1400" b="1" dirty="0">
                <a:latin typeface="Arial Narrow" panose="020B0606020202030204" pitchFamily="34" charset="0"/>
              </a:rPr>
              <a:t>KEGIATAN</a:t>
            </a:r>
            <a:r>
              <a:rPr lang="en-ID" sz="1600" b="1" dirty="0">
                <a:latin typeface="Arial Narrow" panose="020B0606020202030204" pitchFamily="34" charset="0"/>
              </a:rPr>
              <a:t> </a:t>
            </a:r>
            <a:r>
              <a:rPr lang="en-ID" sz="1400" b="1" dirty="0">
                <a:latin typeface="Arial Narrow" panose="020B0606020202030204" pitchFamily="34" charset="0"/>
              </a:rPr>
              <a:t>PENINGKATAN KUALITAS KAWASAN PERMUKIMAN KUMUH DENGAN LUAS 10 (SEPULUH) HA SAMPAI DENGAN</a:t>
            </a:r>
          </a:p>
          <a:p>
            <a:r>
              <a:rPr lang="it-IT" sz="1400" b="1" dirty="0">
                <a:latin typeface="Arial Narrow" panose="020B0606020202030204" pitchFamily="34" charset="0"/>
              </a:rPr>
              <a:t>DI BAWAH 15 (LIMA BELAS) HA</a:t>
            </a:r>
            <a:endParaRPr lang="en-ID" sz="2000" b="1" dirty="0">
              <a:latin typeface="Arial Narrow" panose="020B0606020202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961" y="15468"/>
            <a:ext cx="1609039" cy="16090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371" y="2780309"/>
            <a:ext cx="4612958" cy="32575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0329" y="2673400"/>
            <a:ext cx="4808982" cy="3428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955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208776"/>
            <a:ext cx="9906000" cy="6492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906000" cy="138074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3600" b="1" dirty="0">
                <a:solidFill>
                  <a:schemeClr val="tx1"/>
                </a:solidFill>
                <a:latin typeface="Arial Narrow" panose="020B0606020202030204" pitchFamily="34" charset="0"/>
              </a:rPr>
              <a:t>DATABASE/ANGKA </a:t>
            </a:r>
          </a:p>
          <a:p>
            <a:pPr algn="ctr"/>
            <a:r>
              <a:rPr lang="en-ID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PEMBANGUNAN/REHABILITASI RTLH </a:t>
            </a:r>
          </a:p>
          <a:p>
            <a:pPr algn="ctr"/>
            <a:r>
              <a:rPr lang="en-ID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TA. 2012 </a:t>
            </a:r>
            <a:r>
              <a:rPr lang="en-ID" sz="2400" b="1" dirty="0" err="1">
                <a:solidFill>
                  <a:schemeClr val="tx1"/>
                </a:solidFill>
                <a:latin typeface="Arial Narrow" panose="020B0606020202030204" pitchFamily="34" charset="0"/>
              </a:rPr>
              <a:t>s.d</a:t>
            </a:r>
            <a:r>
              <a:rPr lang="en-ID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 TA. 2022 (KONDISI EXISTING)</a:t>
            </a:r>
          </a:p>
        </p:txBody>
      </p:sp>
      <p:sp>
        <p:nvSpPr>
          <p:cNvPr id="4" name="Rectangle 3"/>
          <p:cNvSpPr/>
          <p:nvPr/>
        </p:nvSpPr>
        <p:spPr>
          <a:xfrm>
            <a:off x="512064" y="1624507"/>
            <a:ext cx="9162288" cy="98488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ID" sz="2800" b="1" u="sng" dirty="0">
                <a:latin typeface="Arial Narrow" panose="020B0606020202030204" pitchFamily="34" charset="0"/>
              </a:rPr>
              <a:t>PROGRAM KAWASAN PERMUKIMAN</a:t>
            </a:r>
          </a:p>
          <a:p>
            <a:r>
              <a:rPr lang="en-ID" sz="1400" b="1" dirty="0">
                <a:latin typeface="Arial Narrow" panose="020B0606020202030204" pitchFamily="34" charset="0"/>
              </a:rPr>
              <a:t>KEGIATAN</a:t>
            </a:r>
            <a:r>
              <a:rPr lang="en-ID" sz="1600" b="1" dirty="0">
                <a:latin typeface="Arial Narrow" panose="020B0606020202030204" pitchFamily="34" charset="0"/>
              </a:rPr>
              <a:t> </a:t>
            </a:r>
            <a:r>
              <a:rPr lang="en-ID" sz="1400" b="1" dirty="0">
                <a:latin typeface="Arial Narrow" panose="020B0606020202030204" pitchFamily="34" charset="0"/>
              </a:rPr>
              <a:t>PENINGKATAN KUALITAS KAWASAN PERMUKIMAN KUMUH DENGAN LUAS 10 (SEPULUH) HA SAMPAI DENGAN</a:t>
            </a:r>
          </a:p>
          <a:p>
            <a:r>
              <a:rPr lang="it-IT" sz="1400" b="1" dirty="0">
                <a:latin typeface="Arial Narrow" panose="020B0606020202030204" pitchFamily="34" charset="0"/>
              </a:rPr>
              <a:t>DI BAWAH 15 (LIMA BELAS) HA</a:t>
            </a:r>
            <a:endParaRPr lang="en-ID" sz="2000" b="1" dirty="0">
              <a:latin typeface="Arial Narrow" panose="020B0606020202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961" y="15468"/>
            <a:ext cx="1609039" cy="160903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137" y="2605507"/>
            <a:ext cx="4622863" cy="360326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239512" y="3681680"/>
            <a:ext cx="4379976" cy="12984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RENCANA TAHUN 2023 YAITU :</a:t>
            </a:r>
          </a:p>
          <a:p>
            <a:pPr algn="ctr"/>
            <a:r>
              <a:rPr lang="en-ID" sz="4400" dirty="0">
                <a:solidFill>
                  <a:schemeClr val="tx1"/>
                </a:solidFill>
                <a:latin typeface="Arial Narrow" panose="020B0606020202030204" pitchFamily="34" charset="0"/>
              </a:rPr>
              <a:t>500 UNIT</a:t>
            </a:r>
          </a:p>
        </p:txBody>
      </p:sp>
    </p:spTree>
    <p:extLst>
      <p:ext uri="{BB962C8B-B14F-4D97-AF65-F5344CB8AC3E}">
        <p14:creationId xmlns:p14="http://schemas.microsoft.com/office/powerpoint/2010/main" val="3914344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208776"/>
            <a:ext cx="9906000" cy="6492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906000" cy="138074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3600" b="1" dirty="0">
                <a:solidFill>
                  <a:schemeClr val="tx1"/>
                </a:solidFill>
                <a:latin typeface="Arial Narrow" panose="020B0606020202030204" pitchFamily="34" charset="0"/>
              </a:rPr>
              <a:t>TARGET – REALISASI (%)</a:t>
            </a:r>
            <a:endParaRPr lang="en-ID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85" y="4588611"/>
            <a:ext cx="1609039" cy="16090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456" y="1624507"/>
            <a:ext cx="8872728" cy="2964104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464808" y="4599737"/>
            <a:ext cx="3008376" cy="31973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400" b="1" dirty="0">
                <a:latin typeface="Arial Narrow" panose="020B0606020202030204" pitchFamily="34" charset="0"/>
              </a:rPr>
              <a:t>* </a:t>
            </a:r>
            <a:r>
              <a:rPr lang="en-ID" sz="1400" b="1" dirty="0" err="1">
                <a:latin typeface="Arial Narrow" panose="020B0606020202030204" pitchFamily="34" charset="0"/>
              </a:rPr>
              <a:t>Sumber</a:t>
            </a:r>
            <a:r>
              <a:rPr lang="en-ID" sz="1400" b="1" dirty="0">
                <a:latin typeface="Arial Narrow" panose="020B0606020202030204" pitchFamily="34" charset="0"/>
              </a:rPr>
              <a:t> : </a:t>
            </a:r>
            <a:r>
              <a:rPr lang="en-ID" sz="1400" b="1" dirty="0" err="1">
                <a:latin typeface="Arial Narrow" panose="020B0606020202030204" pitchFamily="34" charset="0"/>
              </a:rPr>
              <a:t>Pokja</a:t>
            </a:r>
            <a:r>
              <a:rPr lang="en-ID" sz="1400" b="1" dirty="0">
                <a:latin typeface="Arial Narrow" panose="020B0606020202030204" pitchFamily="34" charset="0"/>
              </a:rPr>
              <a:t> PPAS </a:t>
            </a:r>
            <a:r>
              <a:rPr lang="en-ID" sz="1400" b="1" dirty="0" err="1">
                <a:latin typeface="Arial Narrow" panose="020B0606020202030204" pitchFamily="34" charset="0"/>
              </a:rPr>
              <a:t>dan</a:t>
            </a:r>
            <a:r>
              <a:rPr lang="en-ID" sz="1400" b="1" dirty="0">
                <a:latin typeface="Arial Narrow" panose="020B0606020202030204" pitchFamily="34" charset="0"/>
              </a:rPr>
              <a:t> BPS SUMUT</a:t>
            </a:r>
          </a:p>
        </p:txBody>
      </p:sp>
    </p:spTree>
    <p:extLst>
      <p:ext uri="{BB962C8B-B14F-4D97-AF65-F5344CB8AC3E}">
        <p14:creationId xmlns:p14="http://schemas.microsoft.com/office/powerpoint/2010/main" val="3054837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208776"/>
            <a:ext cx="9906000" cy="6492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906000" cy="138074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3600" b="1" dirty="0">
                <a:solidFill>
                  <a:schemeClr val="tx1"/>
                </a:solidFill>
                <a:latin typeface="Arial Narrow" panose="020B0606020202030204" pitchFamily="34" charset="0"/>
              </a:rPr>
              <a:t>TARGET – REALISASI (%)</a:t>
            </a:r>
            <a:endParaRPr lang="en-ID" sz="24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85" y="4588611"/>
            <a:ext cx="1609039" cy="16090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140" y="1499616"/>
            <a:ext cx="9322619" cy="22128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1618" y="3383280"/>
            <a:ext cx="7228141" cy="2154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0447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233" y="801623"/>
            <a:ext cx="3611575" cy="361157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5522976"/>
            <a:ext cx="9906000" cy="13350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sz="2400" dirty="0">
              <a:solidFill>
                <a:schemeClr val="tx1"/>
              </a:solidFill>
              <a:latin typeface="Bodoni MT Black" panose="02070A03080606020203" pitchFamily="18" charset="0"/>
            </a:endParaRPr>
          </a:p>
          <a:p>
            <a:pPr algn="ctr"/>
            <a:r>
              <a:rPr lang="en-ID" sz="2200" dirty="0">
                <a:solidFill>
                  <a:schemeClr val="tx1"/>
                </a:solidFill>
                <a:latin typeface="Bodoni MT Black" panose="02070A03080606020203" pitchFamily="18" charset="0"/>
              </a:rPr>
              <a:t>DINAS PERUMAHAN DAN KAWASAN PERMUKIMAN</a:t>
            </a:r>
          </a:p>
          <a:p>
            <a:pPr algn="ctr"/>
            <a:r>
              <a:rPr lang="en-ID" sz="2200" dirty="0">
                <a:solidFill>
                  <a:schemeClr val="tx1"/>
                </a:solidFill>
                <a:latin typeface="Bodoni MT Black" panose="02070A03080606020203" pitchFamily="18" charset="0"/>
              </a:rPr>
              <a:t>PROVINSI SUMATERA UTARA</a:t>
            </a:r>
          </a:p>
          <a:p>
            <a:pPr algn="ctr"/>
            <a:r>
              <a:rPr lang="en-ID" sz="1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Jalan</a:t>
            </a:r>
            <a:r>
              <a:rPr lang="en-ID" sz="1400" dirty="0">
                <a:solidFill>
                  <a:schemeClr val="tx1"/>
                </a:solidFill>
                <a:latin typeface="Arial Narrow" panose="020B0606020202030204" pitchFamily="34" charset="0"/>
              </a:rPr>
              <a:t> Abdul </a:t>
            </a:r>
            <a:r>
              <a:rPr lang="en-ID" sz="1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Haris</a:t>
            </a:r>
            <a:r>
              <a:rPr lang="en-ID" sz="1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Nasution</a:t>
            </a:r>
            <a:r>
              <a:rPr lang="en-ID" sz="1400" dirty="0">
                <a:solidFill>
                  <a:schemeClr val="tx1"/>
                </a:solidFill>
                <a:latin typeface="Arial Narrow" panose="020B0606020202030204" pitchFamily="34" charset="0"/>
              </a:rPr>
              <a:t> No. 20, </a:t>
            </a:r>
            <a:r>
              <a:rPr lang="en-ID" sz="1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Pangkalan</a:t>
            </a:r>
            <a:r>
              <a:rPr lang="en-ID" sz="1400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sz="1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Mahsyur</a:t>
            </a:r>
            <a:r>
              <a:rPr lang="en-ID" sz="1400" dirty="0">
                <a:solidFill>
                  <a:schemeClr val="tx1"/>
                </a:solidFill>
                <a:latin typeface="Arial Narrow" panose="020B0606020202030204" pitchFamily="34" charset="0"/>
              </a:rPr>
              <a:t>, Medan</a:t>
            </a:r>
          </a:p>
          <a:p>
            <a:pPr algn="ctr"/>
            <a:r>
              <a:rPr lang="en-ID" sz="2400" dirty="0">
                <a:solidFill>
                  <a:schemeClr val="tx1"/>
                </a:solidFill>
                <a:latin typeface="Bodoni MT Black" panose="02070A030806060202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232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9509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I. LATAR BELAKANG</a:t>
            </a:r>
            <a:endParaRPr lang="en-ID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71416" y="950976"/>
            <a:ext cx="5434584" cy="590702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sz="2800" dirty="0">
                <a:solidFill>
                  <a:schemeClr val="tx1"/>
                </a:solidFill>
                <a:latin typeface="Arial Narrow" panose="020B0606020202030204" pitchFamily="34" charset="0"/>
              </a:rPr>
              <a:t>Dalam Undang – Undang R.I. Nomor 23 Tahun 2014 tentang Pemerintahan Daerah, telah ditetapkan mandat yang diberikan kepada Pemerintah Provinsi untuk semua urusan wajib dan urusan pilihan, dimana didalamnya termasuk </a:t>
            </a:r>
            <a:r>
              <a:rPr lang="id-ID" sz="2800" b="1" dirty="0">
                <a:solidFill>
                  <a:schemeClr val="tx1"/>
                </a:solidFill>
                <a:latin typeface="Arial Narrow" panose="020B0606020202030204" pitchFamily="34" charset="0"/>
              </a:rPr>
              <a:t>Urusan Pemerintahan Wajib yang berkaitan dengan Pelayanan Dasar bidang perumahan rakyat dan kawasan permukiman;</a:t>
            </a:r>
            <a:r>
              <a:rPr lang="id-ID" sz="2800" dirty="0">
                <a:solidFill>
                  <a:schemeClr val="tx1"/>
                </a:solidFill>
                <a:latin typeface="Arial Narrow" panose="020B0606020202030204" pitchFamily="34" charset="0"/>
              </a:rPr>
              <a:t> yang menjadi tugas dan tanggung jawab dari Dinas Perumahan dan Kawasan Permukiman Provinsi Sumatera Utara</a:t>
            </a:r>
            <a:r>
              <a:rPr lang="en-ID" sz="2800" dirty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4471416" y="3712464"/>
            <a:ext cx="5434584" cy="1700784"/>
          </a:xfrm>
          <a:prstGeom prst="rect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noFill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" y="3090672"/>
            <a:ext cx="2898648" cy="343814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950976"/>
            <a:ext cx="630936" cy="5907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93042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9509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Arial Narrow" panose="020B0606020202030204" pitchFamily="34" charset="0"/>
              </a:rPr>
              <a:t>II. LANDASAN HUKUM</a:t>
            </a:r>
            <a:endParaRPr lang="en-ID" sz="32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410120" y="1467471"/>
            <a:ext cx="5008200" cy="4398368"/>
            <a:chOff x="4593000" y="1229815"/>
            <a:chExt cx="5008200" cy="4398368"/>
          </a:xfrm>
        </p:grpSpPr>
        <p:sp>
          <p:nvSpPr>
            <p:cNvPr id="6" name="Freeform 5"/>
            <p:cNvSpPr/>
            <p:nvPr/>
          </p:nvSpPr>
          <p:spPr>
            <a:xfrm>
              <a:off x="4593000" y="1229815"/>
              <a:ext cx="5008200" cy="1418828"/>
            </a:xfrm>
            <a:custGeom>
              <a:avLst/>
              <a:gdLst>
                <a:gd name="connsiteX0" fmla="*/ 0 w 720000"/>
                <a:gd name="connsiteY0" fmla="*/ 0 h 1418828"/>
                <a:gd name="connsiteX1" fmla="*/ 720000 w 720000"/>
                <a:gd name="connsiteY1" fmla="*/ 0 h 1418828"/>
                <a:gd name="connsiteX2" fmla="*/ 720000 w 720000"/>
                <a:gd name="connsiteY2" fmla="*/ 1418828 h 1418828"/>
                <a:gd name="connsiteX3" fmla="*/ 0 w 720000"/>
                <a:gd name="connsiteY3" fmla="*/ 1418828 h 1418828"/>
                <a:gd name="connsiteX4" fmla="*/ 0 w 720000"/>
                <a:gd name="connsiteY4" fmla="*/ 0 h 1418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1418828">
                  <a:moveTo>
                    <a:pt x="0" y="0"/>
                  </a:moveTo>
                  <a:lnTo>
                    <a:pt x="720000" y="0"/>
                  </a:lnTo>
                  <a:lnTo>
                    <a:pt x="720000" y="1418828"/>
                  </a:lnTo>
                  <a:lnTo>
                    <a:pt x="0" y="141882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just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Undang-Undang Nomor 25 Tahun 2004 tentang Sistem Perencanaan Pembangunan Nasional</a:t>
              </a:r>
              <a:endParaRPr lang="en-US" sz="2100" b="1" kern="1200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4593000" y="2719585"/>
              <a:ext cx="5008200" cy="1418828"/>
            </a:xfrm>
            <a:custGeom>
              <a:avLst/>
              <a:gdLst>
                <a:gd name="connsiteX0" fmla="*/ 0 w 720000"/>
                <a:gd name="connsiteY0" fmla="*/ 0 h 1418828"/>
                <a:gd name="connsiteX1" fmla="*/ 720000 w 720000"/>
                <a:gd name="connsiteY1" fmla="*/ 0 h 1418828"/>
                <a:gd name="connsiteX2" fmla="*/ 720000 w 720000"/>
                <a:gd name="connsiteY2" fmla="*/ 1418828 h 1418828"/>
                <a:gd name="connsiteX3" fmla="*/ 0 w 720000"/>
                <a:gd name="connsiteY3" fmla="*/ 1418828 h 1418828"/>
                <a:gd name="connsiteX4" fmla="*/ 0 w 720000"/>
                <a:gd name="connsiteY4" fmla="*/ 0 h 1418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1418828">
                  <a:moveTo>
                    <a:pt x="0" y="0"/>
                  </a:moveTo>
                  <a:lnTo>
                    <a:pt x="720000" y="0"/>
                  </a:lnTo>
                  <a:lnTo>
                    <a:pt x="720000" y="1418828"/>
                  </a:lnTo>
                  <a:lnTo>
                    <a:pt x="0" y="141882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727682"/>
                <a:satOff val="-41964"/>
                <a:lumOff val="4314"/>
                <a:alphaOff val="0"/>
              </a:schemeClr>
            </a:fillRef>
            <a:effectRef idx="2">
              <a:schemeClr val="accent2">
                <a:hueOff val="-727682"/>
                <a:satOff val="-41964"/>
                <a:lumOff val="431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100" kern="1200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4593000" y="4209355"/>
              <a:ext cx="5008200" cy="1418828"/>
            </a:xfrm>
            <a:custGeom>
              <a:avLst/>
              <a:gdLst>
                <a:gd name="connsiteX0" fmla="*/ 0 w 720000"/>
                <a:gd name="connsiteY0" fmla="*/ 0 h 1418828"/>
                <a:gd name="connsiteX1" fmla="*/ 720000 w 720000"/>
                <a:gd name="connsiteY1" fmla="*/ 0 h 1418828"/>
                <a:gd name="connsiteX2" fmla="*/ 720000 w 720000"/>
                <a:gd name="connsiteY2" fmla="*/ 1418828 h 1418828"/>
                <a:gd name="connsiteX3" fmla="*/ 0 w 720000"/>
                <a:gd name="connsiteY3" fmla="*/ 1418828 h 1418828"/>
                <a:gd name="connsiteX4" fmla="*/ 0 w 720000"/>
                <a:gd name="connsiteY4" fmla="*/ 0 h 1418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00" h="1418828">
                  <a:moveTo>
                    <a:pt x="0" y="0"/>
                  </a:moveTo>
                  <a:lnTo>
                    <a:pt x="720000" y="0"/>
                  </a:lnTo>
                  <a:lnTo>
                    <a:pt x="720000" y="1418828"/>
                  </a:lnTo>
                  <a:lnTo>
                    <a:pt x="0" y="141882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1455363"/>
                <a:satOff val="-83928"/>
                <a:lumOff val="8628"/>
                <a:alphaOff val="0"/>
              </a:schemeClr>
            </a:fillRef>
            <a:effectRef idx="2">
              <a:schemeClr val="accent2">
                <a:hueOff val="-1455363"/>
                <a:satOff val="-83928"/>
                <a:lumOff val="862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algn="just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Peraturan Pemerintah Nomor 2 Tahun 2018 tentang Standar Pelayanan Minimal (SPM)</a:t>
              </a:r>
              <a:endParaRPr lang="en-US" b="1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100" kern="12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4437720" y="3233761"/>
            <a:ext cx="4953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d-ID" b="1" dirty="0">
                <a:latin typeface="Arial Narrow" panose="020B0606020202030204" pitchFamily="34" charset="0"/>
                <a:ea typeface="Calibri" panose="020F0502020204030204" pitchFamily="34" charset="0"/>
              </a:rPr>
              <a:t>Undang-Undang Nomor 23 Tahun 2014 tentang Pemerintahan Daerah</a:t>
            </a:r>
            <a:endParaRPr lang="en-ID" b="1" dirty="0">
              <a:latin typeface="Arial Narrow" panose="020B060602020203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65" y="0"/>
            <a:ext cx="2374591" cy="237459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217920"/>
            <a:ext cx="9906000" cy="64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7698" y="1329391"/>
            <a:ext cx="666785" cy="66678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349" y="2869664"/>
            <a:ext cx="697266" cy="69726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463" y="4421582"/>
            <a:ext cx="633257" cy="63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600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9509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ISU &amp; PERMASALAHAN POKOK DALAM PENYELENGGARAAN </a:t>
            </a:r>
            <a:br>
              <a:rPr lang="en-US" sz="20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PERUMAHAN &amp; KAWASAN PERMUKIMAN di PROVINSI SUMATERA UTARA</a:t>
            </a:r>
            <a:endParaRPr lang="en-ID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208776"/>
            <a:ext cx="9906000" cy="6492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691191"/>
              </p:ext>
            </p:extLst>
          </p:nvPr>
        </p:nvGraphicFramePr>
        <p:xfrm>
          <a:off x="2176271" y="950976"/>
          <a:ext cx="7729728" cy="5257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6576">
                  <a:extLst>
                    <a:ext uri="{9D8B030D-6E8A-4147-A177-3AD203B41FA5}">
                      <a16:colId xmlns:a16="http://schemas.microsoft.com/office/drawing/2014/main" val="1267639435"/>
                    </a:ext>
                  </a:extLst>
                </a:gridCol>
                <a:gridCol w="2576576">
                  <a:extLst>
                    <a:ext uri="{9D8B030D-6E8A-4147-A177-3AD203B41FA5}">
                      <a16:colId xmlns:a16="http://schemas.microsoft.com/office/drawing/2014/main" val="1200048956"/>
                    </a:ext>
                  </a:extLst>
                </a:gridCol>
                <a:gridCol w="2576576">
                  <a:extLst>
                    <a:ext uri="{9D8B030D-6E8A-4147-A177-3AD203B41FA5}">
                      <a16:colId xmlns:a16="http://schemas.microsoft.com/office/drawing/2014/main" val="2573896510"/>
                    </a:ext>
                  </a:extLst>
                </a:gridCol>
              </a:tblGrid>
              <a:tr h="429208">
                <a:tc>
                  <a:txBody>
                    <a:bodyPr/>
                    <a:lstStyle/>
                    <a:p>
                      <a:pPr algn="ctr"/>
                      <a:r>
                        <a:rPr lang="id-ID" sz="18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Masalah Pokok</a:t>
                      </a:r>
                      <a:endParaRPr lang="en-ID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Masalah</a:t>
                      </a:r>
                      <a:endParaRPr lang="en-ID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Akar Masalah</a:t>
                      </a:r>
                      <a:endParaRPr lang="en-ID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62898"/>
                  </a:ext>
                </a:extLst>
              </a:tr>
              <a:tr h="3862873">
                <a:tc>
                  <a:txBody>
                    <a:bodyPr/>
                    <a:lstStyle/>
                    <a:p>
                      <a:r>
                        <a:rPr lang="en-ID" sz="20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1. </a:t>
                      </a:r>
                      <a:r>
                        <a:rPr lang="id-ID" sz="20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Kawasan Kumuh</a:t>
                      </a:r>
                      <a:endParaRPr lang="en-ID" sz="20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563" lvl="1" indent="-182563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92075" algn="l"/>
                        </a:tabLst>
                      </a:pPr>
                      <a:r>
                        <a:rPr lang="id-ID" sz="16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Penanganan kawasan kumuh terkendala oleh terus bertambahnya luas kawasan kumuh yang ditetapkan oleh pemerintah kabupaten / kota tanpa diikuti oleh kemampuan perencanaan dan pembiayaan menangani kawasan kumuh. </a:t>
                      </a:r>
                      <a:endParaRPr lang="en-US" sz="18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6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Perwujudan</a:t>
                      </a:r>
                      <a:r>
                        <a:rPr lang="en-ID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6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tata</a:t>
                      </a:r>
                      <a:r>
                        <a:rPr lang="en-ID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6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ruang</a:t>
                      </a:r>
                      <a:r>
                        <a:rPr lang="en-ID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6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belum</a:t>
                      </a:r>
                      <a:r>
                        <a:rPr lang="en-ID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6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sesuai</a:t>
                      </a:r>
                      <a:r>
                        <a:rPr lang="en-ID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6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rencana</a:t>
                      </a:r>
                      <a:r>
                        <a:rPr lang="en-ID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6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tata</a:t>
                      </a:r>
                      <a:r>
                        <a:rPr lang="en-ID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6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ruang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endParaRPr lang="en-ID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697573"/>
                  </a:ext>
                </a:extLst>
              </a:tr>
              <a:tr h="965718">
                <a:tc>
                  <a:txBody>
                    <a:bodyPr/>
                    <a:lstStyle/>
                    <a:p>
                      <a:endParaRPr lang="en-ID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Beberapa kawasan permukiman kumuh terletak pada lahan tidak legal</a:t>
                      </a:r>
                      <a:endParaRPr lang="en-ID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D" sz="16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Penanganan</a:t>
                      </a:r>
                      <a:r>
                        <a:rPr lang="en-ID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6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kawasan</a:t>
                      </a:r>
                      <a:r>
                        <a:rPr lang="en-ID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6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kumuh</a:t>
                      </a:r>
                      <a:r>
                        <a:rPr lang="en-ID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6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kompleks</a:t>
                      </a:r>
                      <a:r>
                        <a:rPr lang="en-ID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6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belum</a:t>
                      </a:r>
                      <a:r>
                        <a:rPr lang="en-ID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6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menjadi</a:t>
                      </a:r>
                      <a:r>
                        <a:rPr lang="en-ID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6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isu</a:t>
                      </a:r>
                      <a:r>
                        <a:rPr lang="en-ID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6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penting</a:t>
                      </a:r>
                      <a:r>
                        <a:rPr lang="en-ID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6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pembangunan</a:t>
                      </a:r>
                      <a:endParaRPr lang="en-ID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658595"/>
                  </a:ext>
                </a:extLst>
              </a:tr>
            </a:tbl>
          </a:graphicData>
        </a:graphic>
      </p:graphicFrame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16" y="3855719"/>
            <a:ext cx="1892503" cy="1892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780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95097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ISU &amp; PERMASALAHAN POKOK DALAM PENYELENGGARAAN </a:t>
            </a:r>
            <a:br>
              <a:rPr lang="en-US" sz="20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PERUMAHAN &amp; KAWASAN PERMUKIMAN di PROVINSI SUMATERA UTARA</a:t>
            </a:r>
            <a:endParaRPr lang="en-ID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208776"/>
            <a:ext cx="9906000" cy="6492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656966"/>
              </p:ext>
            </p:extLst>
          </p:nvPr>
        </p:nvGraphicFramePr>
        <p:xfrm>
          <a:off x="1687576" y="950976"/>
          <a:ext cx="8218425" cy="5257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9475">
                  <a:extLst>
                    <a:ext uri="{9D8B030D-6E8A-4147-A177-3AD203B41FA5}">
                      <a16:colId xmlns:a16="http://schemas.microsoft.com/office/drawing/2014/main" val="1267639435"/>
                    </a:ext>
                  </a:extLst>
                </a:gridCol>
                <a:gridCol w="2739475">
                  <a:extLst>
                    <a:ext uri="{9D8B030D-6E8A-4147-A177-3AD203B41FA5}">
                      <a16:colId xmlns:a16="http://schemas.microsoft.com/office/drawing/2014/main" val="1200048956"/>
                    </a:ext>
                  </a:extLst>
                </a:gridCol>
                <a:gridCol w="2739475">
                  <a:extLst>
                    <a:ext uri="{9D8B030D-6E8A-4147-A177-3AD203B41FA5}">
                      <a16:colId xmlns:a16="http://schemas.microsoft.com/office/drawing/2014/main" val="2573896510"/>
                    </a:ext>
                  </a:extLst>
                </a:gridCol>
              </a:tblGrid>
              <a:tr h="386644">
                <a:tc>
                  <a:txBody>
                    <a:bodyPr/>
                    <a:lstStyle/>
                    <a:p>
                      <a:pPr algn="ctr"/>
                      <a:r>
                        <a:rPr lang="id-ID" sz="18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Masalah Pokok</a:t>
                      </a:r>
                      <a:endParaRPr lang="en-ID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Masalah</a:t>
                      </a:r>
                      <a:endParaRPr lang="en-ID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Akar Masalah</a:t>
                      </a:r>
                      <a:endParaRPr lang="en-ID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62898"/>
                  </a:ext>
                </a:extLst>
              </a:tr>
              <a:tr h="2196871">
                <a:tc>
                  <a:txBody>
                    <a:bodyPr/>
                    <a:lstStyle/>
                    <a:p>
                      <a:endParaRPr lang="en-ID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92075" algn="l"/>
                        </a:tabLst>
                      </a:pPr>
                      <a:r>
                        <a:rPr lang="en-ID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3. </a:t>
                      </a:r>
                      <a:r>
                        <a:rPr lang="id-ID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Penanganan rumah tidak layak huni (sebagai salah satu indikator ) di kawasan kumuh terkendala kepemilikan bangunan.</a:t>
                      </a:r>
                      <a:endParaRPr lang="en-US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ID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697573"/>
                  </a:ext>
                </a:extLst>
              </a:tr>
              <a:tr h="2674286">
                <a:tc>
                  <a:txBody>
                    <a:bodyPr/>
                    <a:lstStyle/>
                    <a:p>
                      <a:r>
                        <a:rPr lang="en-ID" sz="1800" b="1" dirty="0">
                          <a:latin typeface="Arial Narrow" panose="020B0606020202030204" pitchFamily="34" charset="0"/>
                        </a:rPr>
                        <a:t>2. </a:t>
                      </a:r>
                      <a:r>
                        <a:rPr lang="id-ID" sz="18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Rumah Tidak Layak Huni</a:t>
                      </a:r>
                      <a:endParaRPr lang="en-ID" sz="18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Data kepemilikan rumah tidak layak huni setiap tahun bertambah.</a:t>
                      </a:r>
                      <a:endParaRPr lang="en-ID" sz="14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ID" sz="16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Rendahnya</a:t>
                      </a:r>
                      <a:r>
                        <a:rPr lang="en-ID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6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kemandirian</a:t>
                      </a:r>
                      <a:r>
                        <a:rPr lang="en-ID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6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en-ID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6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dalam</a:t>
                      </a:r>
                      <a:r>
                        <a:rPr lang="en-ID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6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mewujudkan</a:t>
                      </a:r>
                      <a:r>
                        <a:rPr lang="en-ID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6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rumah</a:t>
                      </a:r>
                      <a:r>
                        <a:rPr lang="en-ID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6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layak</a:t>
                      </a:r>
                      <a:r>
                        <a:rPr lang="en-ID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6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huni</a:t>
                      </a:r>
                      <a:r>
                        <a:rPr lang="en-ID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en-ID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ID" sz="16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Pendataan</a:t>
                      </a:r>
                      <a:r>
                        <a:rPr lang="en-ID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6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rumah</a:t>
                      </a:r>
                      <a:r>
                        <a:rPr lang="en-ID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6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tidak</a:t>
                      </a:r>
                      <a:r>
                        <a:rPr lang="en-ID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6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layak</a:t>
                      </a:r>
                      <a:r>
                        <a:rPr lang="en-ID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6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huni</a:t>
                      </a:r>
                      <a:r>
                        <a:rPr lang="en-ID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6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tidak</a:t>
                      </a:r>
                      <a:r>
                        <a:rPr lang="en-ID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6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serentak</a:t>
                      </a:r>
                      <a:r>
                        <a:rPr lang="en-ID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6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dilakukan</a:t>
                      </a:r>
                      <a:r>
                        <a:rPr lang="en-ID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6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hanya</a:t>
                      </a:r>
                      <a:r>
                        <a:rPr lang="en-ID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6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sesuai</a:t>
                      </a:r>
                      <a:r>
                        <a:rPr lang="en-ID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6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ketersediaan</a:t>
                      </a:r>
                      <a:r>
                        <a:rPr lang="en-ID" sz="16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dana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endParaRPr lang="en-ID" sz="16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658595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58" y="4580611"/>
            <a:ext cx="1518260" cy="151826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02918" y="3182112"/>
            <a:ext cx="2804490" cy="1289304"/>
          </a:xfrm>
          <a:prstGeom prst="rect">
            <a:avLst/>
          </a:prstGeom>
          <a:noFill/>
          <a:ln w="508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10239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45720"/>
            <a:ext cx="9906000" cy="95097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ISU &amp; PERMASALAHAN POKOK DALAM PENYELENGGARAAN </a:t>
            </a:r>
            <a:br>
              <a:rPr lang="en-US" sz="20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PERUMAHAN &amp; KAWASAN PERMUKIMAN di PROVINSI SUMATERA UTARA</a:t>
            </a:r>
            <a:endParaRPr lang="en-ID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208776"/>
            <a:ext cx="9906000" cy="6492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836936"/>
              </p:ext>
            </p:extLst>
          </p:nvPr>
        </p:nvGraphicFramePr>
        <p:xfrm>
          <a:off x="1687576" y="950976"/>
          <a:ext cx="8218425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9475">
                  <a:extLst>
                    <a:ext uri="{9D8B030D-6E8A-4147-A177-3AD203B41FA5}">
                      <a16:colId xmlns:a16="http://schemas.microsoft.com/office/drawing/2014/main" val="1267639435"/>
                    </a:ext>
                  </a:extLst>
                </a:gridCol>
                <a:gridCol w="2739475">
                  <a:extLst>
                    <a:ext uri="{9D8B030D-6E8A-4147-A177-3AD203B41FA5}">
                      <a16:colId xmlns:a16="http://schemas.microsoft.com/office/drawing/2014/main" val="1200048956"/>
                    </a:ext>
                  </a:extLst>
                </a:gridCol>
                <a:gridCol w="2739475">
                  <a:extLst>
                    <a:ext uri="{9D8B030D-6E8A-4147-A177-3AD203B41FA5}">
                      <a16:colId xmlns:a16="http://schemas.microsoft.com/office/drawing/2014/main" val="2573896510"/>
                    </a:ext>
                  </a:extLst>
                </a:gridCol>
              </a:tblGrid>
              <a:tr h="480917">
                <a:tc>
                  <a:txBody>
                    <a:bodyPr/>
                    <a:lstStyle/>
                    <a:p>
                      <a:pPr algn="ctr"/>
                      <a:r>
                        <a:rPr lang="id-ID" sz="18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Masalah Pokok</a:t>
                      </a:r>
                      <a:endParaRPr lang="en-ID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Masalah</a:t>
                      </a:r>
                      <a:endParaRPr lang="en-ID" sz="1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Akar Masalah</a:t>
                      </a:r>
                      <a:endParaRPr lang="en-ID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62898"/>
                  </a:ext>
                </a:extLst>
              </a:tr>
              <a:tr h="4776883">
                <a:tc>
                  <a:txBody>
                    <a:bodyPr/>
                    <a:lstStyle/>
                    <a:p>
                      <a:r>
                        <a:rPr lang="en-ID" sz="2000" b="1" dirty="0">
                          <a:latin typeface="Arial Narrow" panose="020B0606020202030204" pitchFamily="34" charset="0"/>
                        </a:rPr>
                        <a:t>3. </a:t>
                      </a:r>
                      <a:r>
                        <a:rPr lang="id-ID" sz="2000" b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Penyediaan Rumah</a:t>
                      </a:r>
                      <a:endParaRPr lang="en-ID" sz="2000" b="1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1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92075" algn="l"/>
                        </a:tabLst>
                        <a:defRPr/>
                      </a:pPr>
                      <a:r>
                        <a:rPr lang="id-ID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Pertumbuhan Penduduk tidak diimbangi dengan pertumbuhan jumlah ketersediaan rumah, Terjadi Backlog, sehingga harga rumah semakin tinggi.</a:t>
                      </a:r>
                      <a:endParaRPr lang="en-ID" sz="14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182563" marR="0" lvl="1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92075" algn="l"/>
                        </a:tabLst>
                        <a:defRPr/>
                      </a:pPr>
                      <a:endParaRPr lang="en-ID" sz="14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182563" lvl="0" indent="-182563"/>
                      <a:r>
                        <a:rPr lang="en-ID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2. </a:t>
                      </a:r>
                      <a:r>
                        <a:rPr lang="id-ID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Penciptaan Iklim pertumbuhan Rumah Murah (Kemudahan Perijinan, Bantuan PSU Permukiman), Sosialisasi Program Subsidi Rumah.</a:t>
                      </a:r>
                      <a:endParaRPr lang="en-ID" sz="14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lvl="0"/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182563" lvl="0" indent="-182563"/>
                      <a:r>
                        <a:rPr lang="en-ID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3. </a:t>
                      </a:r>
                      <a:r>
                        <a:rPr lang="id-ID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Penduduk tinggal pada tempat yang berpotensi dapat menimbulkan bahaya.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342900" marR="0" lvl="1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>
                          <a:tab pos="92075" algn="l"/>
                        </a:tabLst>
                        <a:defRPr/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lvl="1" indent="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92075" algn="l"/>
                        </a:tabLst>
                      </a:pPr>
                      <a:r>
                        <a:rPr lang="id-ID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en-US" sz="14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id-ID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Belum tersedianya bank lahan.</a:t>
                      </a:r>
                      <a:endParaRPr lang="en-ID" sz="14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en-ID" sz="14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lvl="0"/>
                      <a:endParaRPr lang="en-ID" sz="14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ID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2. </a:t>
                      </a:r>
                      <a:r>
                        <a:rPr lang="en-ID" sz="14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Belum</a:t>
                      </a:r>
                      <a:r>
                        <a:rPr lang="en-ID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maksimalnya</a:t>
                      </a:r>
                      <a:r>
                        <a:rPr lang="en-ID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skema</a:t>
                      </a:r>
                      <a:r>
                        <a:rPr lang="en-ID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penyediaan</a:t>
                      </a:r>
                      <a:r>
                        <a:rPr lang="en-ID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rumah</a:t>
                      </a:r>
                      <a:r>
                        <a:rPr lang="en-ID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sesuai</a:t>
                      </a:r>
                      <a:r>
                        <a:rPr lang="en-ID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ID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tingkat</a:t>
                      </a:r>
                      <a:r>
                        <a:rPr lang="en-ID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kemampuan</a:t>
                      </a:r>
                      <a:r>
                        <a:rPr lang="en-ID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id-ID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en-ID" sz="14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lvl="0"/>
                      <a:endParaRPr lang="en-ID" sz="14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lvl="0"/>
                      <a:endParaRPr lang="en-ID" sz="14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lvl="0"/>
                      <a:endParaRPr lang="en-ID" sz="14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ID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3. </a:t>
                      </a:r>
                      <a:r>
                        <a:rPr lang="en-ID" sz="14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Masih</a:t>
                      </a:r>
                      <a:r>
                        <a:rPr lang="en-ID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rendahnya</a:t>
                      </a:r>
                      <a:r>
                        <a:rPr lang="en-ID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tingkat</a:t>
                      </a:r>
                      <a:r>
                        <a:rPr lang="en-ID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pemahaman</a:t>
                      </a:r>
                      <a:r>
                        <a:rPr lang="en-ID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en-ID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tentang</a:t>
                      </a:r>
                      <a:r>
                        <a:rPr lang="en-ID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tempat</a:t>
                      </a:r>
                      <a:r>
                        <a:rPr lang="en-ID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tinggal</a:t>
                      </a:r>
                      <a:r>
                        <a:rPr lang="en-ID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ID" sz="14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aman</a:t>
                      </a:r>
                      <a:r>
                        <a:rPr lang="en-ID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dan</a:t>
                      </a:r>
                      <a:r>
                        <a:rPr lang="en-ID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memiliki</a:t>
                      </a:r>
                      <a:r>
                        <a:rPr lang="en-ID" sz="14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legalitas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endParaRPr lang="en-ID" sz="1400" dirty="0"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697573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58" y="4504282"/>
            <a:ext cx="1518260" cy="1518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421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9509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STRATEGI DAN ARAH KEBIJAKAN</a:t>
            </a:r>
            <a:br>
              <a:rPr lang="en-US" sz="20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DALAM PENANGGULANGAN KEMISKINAN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DINAS PERUMAHAN DAN KAWASAN PERMUKIMAN </a:t>
            </a:r>
            <a:endParaRPr lang="en-ID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208776"/>
            <a:ext cx="9906000" cy="6492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" name="Rectangle 1"/>
          <p:cNvSpPr/>
          <p:nvPr/>
        </p:nvSpPr>
        <p:spPr>
          <a:xfrm>
            <a:off x="256032" y="1234440"/>
            <a:ext cx="9473184" cy="8961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>
                <a:solidFill>
                  <a:schemeClr val="tx1"/>
                </a:solidFill>
                <a:latin typeface="Arial Narrow" panose="020B0606020202030204" pitchFamily="34" charset="0"/>
              </a:rPr>
              <a:t>Strategi yang dilakukan untuk mencapai tujuan pada Rencana Strategis Dinas Perumahan Dan Kawasan Permukiman Provinsi Sumatera Utara Tahun 2019 – 2023 </a:t>
            </a:r>
            <a:endParaRPr lang="en-ID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67712" y="2478024"/>
            <a:ext cx="7461504" cy="612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Pembangunan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Prasarana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Sarana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dan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Utilitas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Umum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(PSU)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Permukiman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pada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kegiatan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dan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kawasan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strategis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daerah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;</a:t>
            </a:r>
          </a:p>
        </p:txBody>
      </p:sp>
      <p:sp>
        <p:nvSpPr>
          <p:cNvPr id="9" name="Rectangle 8"/>
          <p:cNvSpPr/>
          <p:nvPr/>
        </p:nvSpPr>
        <p:spPr>
          <a:xfrm>
            <a:off x="2267712" y="3310128"/>
            <a:ext cx="7461504" cy="612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d-ID" dirty="0">
                <a:solidFill>
                  <a:schemeClr val="tx1"/>
                </a:solidFill>
                <a:latin typeface="Arial Narrow" panose="020B0606020202030204" pitchFamily="34" charset="0"/>
              </a:rPr>
              <a:t>Melakukan rehabilitasi rumah tidak layak huni melalui pola pemberdayaan masyarakat;</a:t>
            </a:r>
            <a:endParaRPr lang="en-US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67712" y="4256532"/>
            <a:ext cx="7461504" cy="612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Meningkatkan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peran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Pemerintah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Pemerintah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daerah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dan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badan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usaha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melakukan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rehabilitasi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rumah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tidak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layak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huni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di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Provinsi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Sumatera Utara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267712" y="5202936"/>
            <a:ext cx="7461504" cy="612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d-ID" dirty="0">
                <a:solidFill>
                  <a:schemeClr val="tx1"/>
                </a:solidFill>
                <a:latin typeface="Arial Narrow" panose="020B0606020202030204" pitchFamily="34" charset="0"/>
              </a:rPr>
              <a:t>Pengadaan Lahan Pembangunan Perumahan Provinsi Sumatera Utara (Mendukung Penyediaan Hunian Pada Kawasan Strategis);</a:t>
            </a:r>
            <a:endParaRPr lang="en-US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6032" y="2628900"/>
            <a:ext cx="1719072" cy="288036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200" b="1" dirty="0">
                <a:solidFill>
                  <a:schemeClr val="tx1"/>
                </a:solidFill>
                <a:latin typeface="Arial Narrow" panose="020B0606020202030204" pitchFamily="34" charset="0"/>
              </a:rPr>
              <a:t>8 STRATEGI DAN ARAH KEBIJAKAN</a:t>
            </a:r>
          </a:p>
        </p:txBody>
      </p:sp>
      <p:sp>
        <p:nvSpPr>
          <p:cNvPr id="8" name="Rectangle 7"/>
          <p:cNvSpPr/>
          <p:nvPr/>
        </p:nvSpPr>
        <p:spPr>
          <a:xfrm>
            <a:off x="2176272" y="3090672"/>
            <a:ext cx="7729728" cy="1097280"/>
          </a:xfrm>
          <a:prstGeom prst="rect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978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906000" cy="9509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STRATEGI DAN ARAH KEBIJAKAN</a:t>
            </a:r>
            <a:br>
              <a:rPr lang="en-US" sz="20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DALAM PENANGGULANGAN KEMISKINAN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DINAS PERUMAHAN DAN KAWASAN PERMUKIMAN </a:t>
            </a:r>
            <a:endParaRPr lang="en-ID" sz="2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208776"/>
            <a:ext cx="9906000" cy="6492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" name="Rectangle 1"/>
          <p:cNvSpPr/>
          <p:nvPr/>
        </p:nvSpPr>
        <p:spPr>
          <a:xfrm>
            <a:off x="256032" y="1234440"/>
            <a:ext cx="9473184" cy="8961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>
                <a:solidFill>
                  <a:schemeClr val="tx1"/>
                </a:solidFill>
                <a:latin typeface="Arial Narrow" panose="020B0606020202030204" pitchFamily="34" charset="0"/>
              </a:rPr>
              <a:t>Strategi yang dilakukan untuk mencapai tujuan pada Rencana Strategis Dinas Perumahan Dan Kawasan Permukiman Provinsi Sumatera Utara Tahun 2019 – 2023 </a:t>
            </a:r>
            <a:endParaRPr lang="en-ID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67712" y="5221224"/>
            <a:ext cx="7461504" cy="786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.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Pembinaan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pemerintah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kabupaten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/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kota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dalam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merencanakan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dan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melakukan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penataan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dan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peningkatan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kualitas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kawasan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permukiman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kumuh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dimasing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–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masing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ID" dirty="0" err="1">
                <a:solidFill>
                  <a:schemeClr val="tx1"/>
                </a:solidFill>
                <a:latin typeface="Arial Narrow" panose="020B0606020202030204" pitchFamily="34" charset="0"/>
              </a:rPr>
              <a:t>wilayah</a:t>
            </a:r>
            <a:r>
              <a:rPr lang="en-ID" dirty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  <a:endParaRPr lang="en-US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56032" y="2478024"/>
            <a:ext cx="9473184" cy="3031236"/>
            <a:chOff x="256032" y="2478024"/>
            <a:chExt cx="9473184" cy="3031236"/>
          </a:xfrm>
        </p:grpSpPr>
        <p:sp>
          <p:nvSpPr>
            <p:cNvPr id="7" name="Rectangle 6"/>
            <p:cNvSpPr/>
            <p:nvPr/>
          </p:nvSpPr>
          <p:spPr>
            <a:xfrm>
              <a:off x="2267712" y="2478024"/>
              <a:ext cx="7461504" cy="6126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s-ES" dirty="0" err="1">
                  <a:solidFill>
                    <a:schemeClr val="tx1"/>
                  </a:solidFill>
                  <a:latin typeface="Arial Narrow" panose="020B0606020202030204" pitchFamily="34" charset="0"/>
                </a:rPr>
                <a:t>Penyediaan</a:t>
              </a:r>
              <a:r>
                <a:rPr lang="es-ES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 dan </a:t>
              </a:r>
              <a:r>
                <a:rPr lang="es-ES" dirty="0" err="1">
                  <a:solidFill>
                    <a:schemeClr val="tx1"/>
                  </a:solidFill>
                  <a:latin typeface="Arial Narrow" panose="020B0606020202030204" pitchFamily="34" charset="0"/>
                </a:rPr>
                <a:t>rehabilitasi</a:t>
              </a:r>
              <a:r>
                <a:rPr lang="es-ES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 </a:t>
              </a:r>
              <a:r>
                <a:rPr lang="es-ES" dirty="0" err="1">
                  <a:solidFill>
                    <a:schemeClr val="tx1"/>
                  </a:solidFill>
                  <a:latin typeface="Arial Narrow" panose="020B0606020202030204" pitchFamily="34" charset="0"/>
                </a:rPr>
                <a:t>rumah</a:t>
              </a:r>
              <a:r>
                <a:rPr lang="es-ES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 </a:t>
              </a:r>
              <a:r>
                <a:rPr lang="es-ES" dirty="0" err="1">
                  <a:solidFill>
                    <a:schemeClr val="tx1"/>
                  </a:solidFill>
                  <a:latin typeface="Arial Narrow" panose="020B0606020202030204" pitchFamily="34" charset="0"/>
                </a:rPr>
                <a:t>korban</a:t>
              </a:r>
              <a:r>
                <a:rPr lang="es-ES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 </a:t>
              </a:r>
              <a:r>
                <a:rPr lang="es-ES" dirty="0" err="1">
                  <a:solidFill>
                    <a:schemeClr val="tx1"/>
                  </a:solidFill>
                  <a:latin typeface="Arial Narrow" panose="020B0606020202030204" pitchFamily="34" charset="0"/>
                </a:rPr>
                <a:t>bencana</a:t>
              </a:r>
              <a:r>
                <a:rPr lang="es-ES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 </a:t>
              </a:r>
              <a:r>
                <a:rPr lang="es-ES" dirty="0" err="1">
                  <a:solidFill>
                    <a:schemeClr val="tx1"/>
                  </a:solidFill>
                  <a:latin typeface="Arial Narrow" panose="020B0606020202030204" pitchFamily="34" charset="0"/>
                </a:rPr>
                <a:t>provinsi</a:t>
              </a:r>
              <a:r>
                <a:rPr lang="es-ES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;</a:t>
              </a:r>
              <a:endParaRPr lang="en-US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267712" y="3410712"/>
              <a:ext cx="7461504" cy="6126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id-ID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Fasilitasi penyediaan rumah bagi masyarakat yang terkena relokasi program pemerintah daerah provinsi Provinsi ;</a:t>
              </a:r>
              <a:endParaRPr lang="en-US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67712" y="4315968"/>
              <a:ext cx="7461504" cy="6126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n-ID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. </a:t>
              </a:r>
              <a:r>
                <a:rPr lang="id-ID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Meningkatkan kondisi lingkungan perumahan/permukiman yang sehat, aman dan nyaman</a:t>
              </a:r>
              <a:endParaRPr lang="en-US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56032" y="2628900"/>
              <a:ext cx="1719072" cy="2880360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D" sz="22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8 STRATEGI DAN ARAH KEBIJAKAN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011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208776"/>
            <a:ext cx="9906000" cy="64922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853" y="0"/>
            <a:ext cx="9206294" cy="4391186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>
            <a:off x="4343400" y="3580909"/>
            <a:ext cx="1810512" cy="171907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Rectangle 7"/>
          <p:cNvSpPr/>
          <p:nvPr/>
        </p:nvSpPr>
        <p:spPr>
          <a:xfrm>
            <a:off x="2331720" y="5299981"/>
            <a:ext cx="5861304" cy="9087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b="1" dirty="0">
                <a:solidFill>
                  <a:schemeClr val="tx1"/>
                </a:solidFill>
                <a:latin typeface="Arial Narrow" panose="020B0606020202030204" pitchFamily="34" charset="0"/>
              </a:rPr>
              <a:t>“PEMBANGUNAN/REHABILITASI RUMAH TIDAK LAYAK HUNI”</a:t>
            </a:r>
          </a:p>
        </p:txBody>
      </p:sp>
    </p:spTree>
    <p:extLst>
      <p:ext uri="{BB962C8B-B14F-4D97-AF65-F5344CB8AC3E}">
        <p14:creationId xmlns:p14="http://schemas.microsoft.com/office/powerpoint/2010/main" val="3744252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332</TotalTime>
  <Words>925</Words>
  <Application>Microsoft Office PowerPoint</Application>
  <PresentationFormat>Kertas A4 (210x297 mm)</PresentationFormat>
  <Paragraphs>125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Judul Slide</vt:lpstr>
      </vt:variant>
      <vt:variant>
        <vt:i4>19</vt:i4>
      </vt:variant>
    </vt:vector>
  </HeadingPairs>
  <TitlesOfParts>
    <vt:vector size="20" baseType="lpstr">
      <vt:lpstr>Office Theme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ARIF SUBAKTIAN</dc:creator>
  <cp:lastModifiedBy>Pengguna Tidak dikenal</cp:lastModifiedBy>
  <cp:revision>35</cp:revision>
  <dcterms:created xsi:type="dcterms:W3CDTF">2022-06-03T13:20:01Z</dcterms:created>
  <dcterms:modified xsi:type="dcterms:W3CDTF">2022-06-09T00:31:02Z</dcterms:modified>
</cp:coreProperties>
</file>